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70" r:id="rId15"/>
    <p:sldId id="271" r:id="rId1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71" autoAdjust="0"/>
  </p:normalViewPr>
  <p:slideViewPr>
    <p:cSldViewPr>
      <p:cViewPr>
        <p:scale>
          <a:sx n="78" d="100"/>
          <a:sy n="78" d="100"/>
        </p:scale>
        <p:origin x="-276" y="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E16D17-82EE-43E2-9ACB-7783CECA91B3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111102-4843-48C3-9BC3-F1474FA93AE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239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11102-4843-48C3-9BC3-F1474FA93AE1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5225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0471-D4D2-463D-BDF0-F5A915B904FF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2CCB-091F-4208-B70E-EA59D1F61DF7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0471-D4D2-463D-BDF0-F5A915B904FF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2CCB-091F-4208-B70E-EA59D1F61DF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0471-D4D2-463D-BDF0-F5A915B904FF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2CCB-091F-4208-B70E-EA59D1F61DF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0471-D4D2-463D-BDF0-F5A915B904FF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2CCB-091F-4208-B70E-EA59D1F61DF7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0471-D4D2-463D-BDF0-F5A915B904FF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2CCB-091F-4208-B70E-EA59D1F61DF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0471-D4D2-463D-BDF0-F5A915B904FF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2CCB-091F-4208-B70E-EA59D1F61DF7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0471-D4D2-463D-BDF0-F5A915B904FF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2CCB-091F-4208-B70E-EA59D1F61DF7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0471-D4D2-463D-BDF0-F5A915B904FF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2CCB-091F-4208-B70E-EA59D1F61DF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0471-D4D2-463D-BDF0-F5A915B904FF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2CCB-091F-4208-B70E-EA59D1F61DF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0471-D4D2-463D-BDF0-F5A915B904FF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2CCB-091F-4208-B70E-EA59D1F61DF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0471-D4D2-463D-BDF0-F5A915B904FF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D2CCB-091F-4208-B70E-EA59D1F61DF7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64E0471-D4D2-463D-BDF0-F5A915B904FF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95D2CCB-091F-4208-B70E-EA59D1F61DF7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7" Type="http://schemas.microsoft.com/office/2007/relationships/hdphoto" Target="../media/hdphoto14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microsoft.com/office/2007/relationships/hdphoto" Target="../media/hdphoto13.wdp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3.wdp"/><Relationship Id="rId7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microsoft.com/office/2007/relationships/hdphoto" Target="../media/hdphoto4.wdp"/><Relationship Id="rId10" Type="http://schemas.microsoft.com/office/2007/relationships/hdphoto" Target="../media/hdphoto6.wdp"/><Relationship Id="rId4" Type="http://schemas.openxmlformats.org/officeDocument/2006/relationships/image" Target="../media/image6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17.png"/><Relationship Id="rId4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07704" y="2201493"/>
            <a:ext cx="4968552" cy="172819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Зупиніть туберкульоз, поки я живий</a:t>
            </a:r>
            <a:endParaRPr lang="uk-UA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66"/>
          <a:stretch/>
        </p:blipFill>
        <p:spPr bwMode="auto">
          <a:xfrm>
            <a:off x="-36512" y="0"/>
            <a:ext cx="9156700" cy="1412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presentation-1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23" b="35323"/>
          <a:stretch/>
        </p:blipFill>
        <p:spPr bwMode="auto">
          <a:xfrm>
            <a:off x="16903" y="5229200"/>
            <a:ext cx="9153525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8160">
                        <a14:foregroundMark x1="22699" y1="51220" x2="38037" y2="51220"/>
                        <a14:foregroundMark x1="35583" y1="54878" x2="47239" y2="57317"/>
                        <a14:foregroundMark x1="20859" y1="45732" x2="22699" y2="45122"/>
                        <a14:foregroundMark x1="53374" y1="45122" x2="73006" y2="45122"/>
                        <a14:foregroundMark x1="74847" y1="46341" x2="78528" y2="53049"/>
                        <a14:foregroundMark x1="69939" y1="52439" x2="76687" y2="52439"/>
                        <a14:foregroundMark x1="80368" y1="58537" x2="80368" y2="58537"/>
                        <a14:foregroundMark x1="78528" y1="43902" x2="78528" y2="43902"/>
                        <a14:foregroundMark x1="29448" y1="44512" x2="29448" y2="44512"/>
                        <a14:foregroundMark x1="26994" y1="53659" x2="26994" y2="53659"/>
                        <a14:foregroundMark x1="25767" y1="54268" x2="25767" y2="54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567705"/>
            <a:ext cx="2526104" cy="2541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220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633161" y="4149080"/>
            <a:ext cx="5256584" cy="216024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kumimoji="0" lang="uk-UA" sz="2800" b="1" i="0" u="none" strike="noStrike" kern="0" cap="none" spc="0" normalizeH="0" baseline="0" noProof="0" dirty="0" smtClean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Діагностика туберкульозу – </a:t>
            </a:r>
            <a:r>
              <a:rPr kumimoji="0" lang="uk-UA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це клінічні заходи з встановлення або спростування діагнозу туберкульозу у відібраних осіб.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260648"/>
            <a:ext cx="5184576" cy="24482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36000" lvl="0" algn="ctr" fontAlgn="base">
              <a:spcBef>
                <a:spcPts val="600"/>
              </a:spcBef>
              <a:spcAft>
                <a:spcPct val="0"/>
              </a:spcAft>
            </a:pPr>
            <a:r>
              <a:rPr kumimoji="0" lang="uk-UA" sz="2800" b="1" i="0" u="none" strike="noStrike" kern="0" cap="none" spc="0" normalizeH="0" baseline="0" noProof="0" dirty="0" smtClean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Виявлення туберкульозу </a:t>
            </a:r>
            <a:r>
              <a:rPr kumimoji="0" lang="uk-UA" sz="2800" b="0" i="0" u="none" strike="noStrike" kern="0" cap="none" spc="0" normalizeH="0" baseline="0" noProof="0" dirty="0" smtClean="0">
                <a:ln>
                  <a:solidFill>
                    <a:srgbClr val="00206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– </a:t>
            </a:r>
            <a:r>
              <a:rPr kumimoji="0" lang="uk-UA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це комплекс організаційних та епідеміологічних захолодів з відбору людей, у яких можливий туберкульоз.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96952"/>
            <a:ext cx="3359309" cy="2230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340768"/>
            <a:ext cx="2915847" cy="2186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52410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71600" y="44624"/>
            <a:ext cx="7632848" cy="72008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uk-U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Лікування хворих на туберкульоз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endParaRPr lang="uk-UA" sz="1400" dirty="0"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75856" y="1124744"/>
            <a:ext cx="5688632" cy="280831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16000" lvl="0" indent="-180000" algn="ctr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Tx/>
              <a:buChar char="•"/>
            </a:pPr>
            <a:r>
              <a:rPr kumimoji="0" lang="uk-UA" sz="2400" b="1" i="0" u="none" strike="noStrike" kern="0" cap="none" spc="0" normalizeH="0" baseline="0" noProof="0" dirty="0" smtClean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Вчасно почате та правильно проведене лікування хворого дозволяє:</a:t>
            </a:r>
          </a:p>
          <a:p>
            <a:pPr marL="216000" lvl="0" indent="-1800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Tx/>
              <a:buChar char="-"/>
            </a:pPr>
            <a:r>
              <a:rPr kumimoji="0" lang="uk-UA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попередити інвалідність, </a:t>
            </a:r>
          </a:p>
          <a:p>
            <a:pPr marL="216000" lvl="0" indent="-1800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Tx/>
              <a:buChar char="-"/>
            </a:pPr>
            <a:r>
              <a:rPr kumimoji="0" lang="uk-UA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можливі ускладнення, </a:t>
            </a:r>
          </a:p>
          <a:p>
            <a:pPr marL="216000" lvl="0" indent="-1800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Tx/>
              <a:buChar char="-"/>
            </a:pPr>
            <a:r>
              <a:rPr kumimoji="0" lang="uk-UA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летальний результат.</a:t>
            </a:r>
          </a:p>
          <a:p>
            <a:pPr marL="216000" lvl="0" indent="-18000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Tx/>
              <a:buChar char="-"/>
            </a:pPr>
            <a:r>
              <a:rPr kumimoji="0" lang="uk-UA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знизити масштаби поширення захворювання.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4149080"/>
            <a:ext cx="5544616" cy="223224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180000" lvl="0" indent="-108000" algn="ctr" fontAlgn="base">
              <a:spcBef>
                <a:spcPts val="600"/>
              </a:spcBef>
              <a:spcAft>
                <a:spcPct val="0"/>
              </a:spcAft>
              <a:buFontTx/>
              <a:buChar char="•"/>
            </a:pPr>
            <a:r>
              <a:rPr kumimoji="0" lang="uk-UA" sz="2400" b="1" i="0" u="none" strike="noStrike" kern="0" cap="none" spc="0" normalizeH="0" baseline="0" noProof="0" dirty="0" smtClean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Мета протитуберкульозної хіміотерапії: </a:t>
            </a:r>
          </a:p>
          <a:p>
            <a:pPr marL="180000" lvl="0" indent="-108000" fontAlgn="base">
              <a:spcBef>
                <a:spcPts val="600"/>
              </a:spcBef>
              <a:spcAft>
                <a:spcPct val="0"/>
              </a:spcAft>
            </a:pPr>
            <a:r>
              <a:rPr kumimoji="0" lang="uk-UA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- лікування випадків  туберкульозу та запобігання розвитку медикаментозної резистентності (стійкості) МБТ.  </a:t>
            </a:r>
            <a:endParaRPr kumimoji="0" lang="ru-RU" sz="2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149080"/>
            <a:ext cx="2793504" cy="2334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06" y="1124744"/>
            <a:ext cx="2981804" cy="2130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871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311860" y="188640"/>
            <a:ext cx="1944216" cy="72008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latin typeface="Comic Sans MS" pitchFamily="66" charset="0"/>
              </a:rPr>
              <a:t>Історія</a:t>
            </a:r>
            <a:endParaRPr lang="uk-UA" sz="3200" b="1" dirty="0"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124744"/>
            <a:ext cx="6264696" cy="24482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uk-UA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24 березня 1882 року </a:t>
            </a:r>
            <a:r>
              <a:rPr kumimoji="0" lang="uk-UA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Роберт Кох </a:t>
            </a:r>
            <a:r>
              <a:rPr kumimoji="0" lang="uk-UA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на засіданні Берлінського фізіологічного суспільства </a:t>
            </a:r>
            <a:r>
              <a:rPr kumimoji="0" lang="uk-UA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доповів</a:t>
            </a:r>
            <a:r>
              <a:rPr kumimoji="0" lang="uk-UA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про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uk-UA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збудника туберкульозу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–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uk-UA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мікобактерію туберкульозу (</a:t>
            </a:r>
            <a:r>
              <a:rPr kumimoji="0" lang="uk-UA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Mycobacterіum</a:t>
            </a:r>
            <a:r>
              <a:rPr kumimoji="0" lang="uk-UA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uk-UA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tuberculosіs</a:t>
            </a:r>
            <a:r>
              <a:rPr kumimoji="0" lang="uk-UA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)</a:t>
            </a:r>
            <a:endParaRPr lang="uk-UA" sz="1600" dirty="0">
              <a:latin typeface="Comic Sans MS" pitchFamily="66" charset="0"/>
            </a:endParaRPr>
          </a:p>
        </p:txBody>
      </p:sp>
      <p:pic>
        <p:nvPicPr>
          <p:cNvPr id="6" name="Picture 21" descr="96_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254" y="2492896"/>
            <a:ext cx="3202226" cy="3474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11760" y="5496776"/>
            <a:ext cx="3168352" cy="11725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Comic Sans MS" pitchFamily="66" charset="0"/>
              </a:rPr>
              <a:t>Німецький лікар, лауреат Нобелевської премії. Довів існування збудника туберкульозу.</a:t>
            </a:r>
            <a:endParaRPr lang="uk-UA" dirty="0">
              <a:latin typeface="Comic Sans MS" pitchFamily="66" charset="0"/>
            </a:endParaRPr>
          </a:p>
        </p:txBody>
      </p:sp>
      <p:pic>
        <p:nvPicPr>
          <p:cNvPr id="8" name="Picture 10" descr="koch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" t="2620" r="37536" b="11731"/>
          <a:stretch/>
        </p:blipFill>
        <p:spPr bwMode="auto">
          <a:xfrm>
            <a:off x="395536" y="3573016"/>
            <a:ext cx="2531697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701204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411760" y="260648"/>
            <a:ext cx="3744416" cy="72008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latin typeface="Comic Sans MS" pitchFamily="66" charset="0"/>
              </a:rPr>
              <a:t>Історія боротьби</a:t>
            </a:r>
            <a:endParaRPr lang="uk-UA" sz="3200" b="1" dirty="0">
              <a:latin typeface="Comic Sans MS" pitchFamily="66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947180"/>
              </p:ext>
            </p:extLst>
          </p:nvPr>
        </p:nvGraphicFramePr>
        <p:xfrm>
          <a:off x="107504" y="1397000"/>
          <a:ext cx="8928992" cy="4724504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224136"/>
                <a:gridCol w="7704856"/>
              </a:tblGrid>
              <a:tr h="795243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1895</a:t>
                      </a:r>
                      <a:r>
                        <a:rPr lang="uk-UA" baseline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рік</a:t>
                      </a:r>
                      <a:endParaRPr lang="uk-UA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omic Sans MS" pitchFamily="66" charset="0"/>
                          <a:ea typeface="+mn-ea"/>
                          <a:cs typeface="+mn-cs"/>
                        </a:rPr>
                        <a:t>відкриття  В.К. Рентгеном в </a:t>
                      </a:r>
                      <a:r>
                        <a:rPr kumimoji="0" lang="uk-UA" sz="22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omic Sans MS" pitchFamily="66" charset="0"/>
                          <a:ea typeface="+mn-ea"/>
                          <a:cs typeface="+mn-cs"/>
                        </a:rPr>
                        <a:t>Х-променів</a:t>
                      </a:r>
                      <a:r>
                        <a:rPr kumimoji="0" lang="uk-UA" sz="2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omic Sans MS" pitchFamily="66" charset="0"/>
                          <a:ea typeface="+mn-ea"/>
                          <a:cs typeface="+mn-cs"/>
                        </a:rPr>
                        <a:t>, що дало можливість проводити об'єктивну діагностику туберкульозу легенів, внутрішніх органів, костей і суглобів.</a:t>
                      </a:r>
                    </a:p>
                  </a:txBody>
                  <a:tcPr/>
                </a:tc>
              </a:tr>
              <a:tr h="795243"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1919 рік</a:t>
                      </a:r>
                      <a:endParaRPr lang="uk-UA" b="1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omic Sans MS" pitchFamily="66" charset="0"/>
                          <a:ea typeface="+mn-ea"/>
                          <a:cs typeface="+mn-cs"/>
                        </a:rPr>
                        <a:t>Кальметт та Герен вивели ослаблений штам мікобактерії для вакцинації (</a:t>
                      </a:r>
                      <a:r>
                        <a:rPr kumimoji="0" lang="uk-UA" sz="22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omic Sans MS" pitchFamily="66" charset="0"/>
                          <a:ea typeface="+mn-ea"/>
                          <a:cs typeface="+mn-cs"/>
                        </a:rPr>
                        <a:t>вакцина БЦЖ</a:t>
                      </a:r>
                      <a:r>
                        <a:rPr kumimoji="0" lang="uk-UA" sz="2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omic Sans MS" pitchFamily="66" charset="0"/>
                          <a:ea typeface="+mn-ea"/>
                          <a:cs typeface="+mn-cs"/>
                        </a:rPr>
                        <a:t>). </a:t>
                      </a:r>
                    </a:p>
                  </a:txBody>
                  <a:tcPr/>
                </a:tc>
              </a:tr>
              <a:tr h="795243"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1944 рік</a:t>
                      </a:r>
                      <a:endParaRPr lang="uk-UA" b="1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omic Sans MS" pitchFamily="66" charset="0"/>
                          <a:ea typeface="+mn-ea"/>
                          <a:cs typeface="+mn-cs"/>
                        </a:rPr>
                        <a:t>відкриття </a:t>
                      </a:r>
                      <a:r>
                        <a:rPr kumimoji="0" lang="uk-UA" sz="22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omic Sans MS" pitchFamily="66" charset="0"/>
                          <a:ea typeface="+mn-ea"/>
                          <a:cs typeface="+mn-cs"/>
                        </a:rPr>
                        <a:t>стрептоміцину</a:t>
                      </a:r>
                      <a:r>
                        <a:rPr kumimoji="0" lang="uk-UA" sz="2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omic Sans MS" pitchFamily="66" charset="0"/>
                          <a:ea typeface="+mn-ea"/>
                          <a:cs typeface="+mn-cs"/>
                        </a:rPr>
                        <a:t> українським бактеріологом,  уродженцем Вінницької обл., Соломоном Ваксманом. </a:t>
                      </a:r>
                    </a:p>
                  </a:txBody>
                  <a:tcPr/>
                </a:tc>
              </a:tr>
              <a:tr h="665138">
                <a:tc>
                  <a:txBody>
                    <a:bodyPr/>
                    <a:lstStyle/>
                    <a:p>
                      <a:pPr algn="ctr"/>
                      <a:r>
                        <a:rPr lang="uk-UA" sz="1800" b="1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з 1954 року</a:t>
                      </a:r>
                      <a:endParaRPr lang="uk-UA" sz="1800" b="1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2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omic Sans MS" pitchFamily="66" charset="0"/>
                          <a:ea typeface="+mn-ea"/>
                          <a:cs typeface="+mn-cs"/>
                        </a:rPr>
                        <a:t>в широку практику ввійшли </a:t>
                      </a:r>
                      <a:r>
                        <a:rPr kumimoji="0" lang="uk-UA" sz="22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omic Sans MS" pitchFamily="66" charset="0"/>
                          <a:ea typeface="+mn-ea"/>
                          <a:cs typeface="+mn-cs"/>
                        </a:rPr>
                        <a:t>ПАСК, ізоніазід, тибон.</a:t>
                      </a:r>
                      <a:endParaRPr lang="uk-UA" b="1" dirty="0">
                        <a:solidFill>
                          <a:srgbClr val="7030A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795243"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з 1967 року</a:t>
                      </a:r>
                      <a:endParaRPr lang="uk-UA" b="1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2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omic Sans MS" pitchFamily="66" charset="0"/>
                          <a:ea typeface="+mn-ea"/>
                          <a:cs typeface="+mn-cs"/>
                        </a:rPr>
                        <a:t>почато застосування найефективнішого  протитуберкульозного препарату – </a:t>
                      </a:r>
                      <a:r>
                        <a:rPr kumimoji="0" lang="uk-UA" sz="22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omic Sans MS" pitchFamily="66" charset="0"/>
                          <a:ea typeface="+mn-ea"/>
                          <a:cs typeface="+mn-cs"/>
                        </a:rPr>
                        <a:t>ріфампіціну.</a:t>
                      </a:r>
                      <a:endParaRPr kumimoji="0" lang="ru-RU" sz="22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72824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55776" y="404664"/>
            <a:ext cx="5112568" cy="316835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latin typeface="Comic Sans MS" pitchFamily="66" charset="0"/>
              </a:rPr>
              <a:t>В 1993 році </a:t>
            </a:r>
            <a:r>
              <a:rPr lang="uk-UA" sz="2400" dirty="0" smtClean="0">
                <a:latin typeface="Comic Sans MS" pitchFamily="66" charset="0"/>
              </a:rPr>
              <a:t>Всесвітня організація  охорони здоров’я оголосила </a:t>
            </a:r>
            <a:r>
              <a:rPr lang="uk-UA" sz="2800" b="1" dirty="0" smtClean="0">
                <a:solidFill>
                  <a:srgbClr val="FF0000"/>
                </a:solidFill>
                <a:latin typeface="Comic Sans MS" pitchFamily="66" charset="0"/>
              </a:rPr>
              <a:t>24 березня </a:t>
            </a:r>
            <a:r>
              <a:rPr lang="uk-UA" sz="4000" b="1" dirty="0" smtClean="0">
                <a:ln w="3175">
                  <a:solidFill>
                    <a:schemeClr val="bg1"/>
                  </a:solidFill>
                </a:ln>
                <a:solidFill>
                  <a:srgbClr val="0070C0"/>
                </a:solidFill>
                <a:latin typeface="Monotype Corsiva" pitchFamily="66" charset="0"/>
              </a:rPr>
              <a:t>«Всесвітнім днем боротьби з туберкульозом»</a:t>
            </a:r>
            <a:endParaRPr lang="uk-UA" sz="4000" b="1" dirty="0">
              <a:ln w="3175">
                <a:solidFill>
                  <a:schemeClr val="bg1"/>
                </a:solidFill>
              </a:ln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44" b="96795" l="2611" r="94517">
                        <a14:foregroundMark x1="7050" y1="91667" x2="89817" y2="92308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7" y="1412776"/>
            <a:ext cx="3535778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356182"/>
            <a:ext cx="3168352" cy="2191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941" y1="7059" x2="12647" y2="30196"/>
                        <a14:foregroundMark x1="56471" y1="9020" x2="56471" y2="20784"/>
                        <a14:foregroundMark x1="93529" y1="30980" x2="91765" y2="44706"/>
                        <a14:foregroundMark x1="5882" y1="68627" x2="9118" y2="84706"/>
                        <a14:foregroundMark x1="27941" y1="97255" x2="51765" y2="96863"/>
                        <a14:foregroundMark x1="31471" y1="80784" x2="48235" y2="77647"/>
                        <a14:foregroundMark x1="29412" y1="87059" x2="46765" y2="86667"/>
                        <a14:foregroundMark x1="31471" y1="74510" x2="30294" y2="80000"/>
                        <a14:foregroundMark x1="77941" y1="74510" x2="76471" y2="94510"/>
                        <a14:foregroundMark x1="69118" y1="77255" x2="72941" y2="85882"/>
                        <a14:foregroundMark x1="82941" y1="74510" x2="81471" y2="83922"/>
                        <a14:foregroundMark x1="90588" y1="77647" x2="86176" y2="87059"/>
                        <a14:foregroundMark x1="69412" y1="96863" x2="69412" y2="96863"/>
                        <a14:foregroundMark x1="86765" y1="75294" x2="86765" y2="75294"/>
                        <a14:foregroundMark x1="52941" y1="6667" x2="53529" y2="23529"/>
                        <a14:foregroundMark x1="54118" y1="30588" x2="59412" y2="32941"/>
                        <a14:foregroundMark x1="86176" y1="79608" x2="86176" y2="79608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62602"/>
            <a:ext cx="4019516" cy="3014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257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2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2" y="0"/>
            <a:ext cx="91109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160">
                        <a14:foregroundMark x1="22699" y1="51220" x2="38037" y2="51220"/>
                        <a14:foregroundMark x1="35583" y1="54878" x2="47239" y2="57317"/>
                        <a14:foregroundMark x1="20859" y1="45732" x2="22699" y2="45122"/>
                        <a14:foregroundMark x1="53374" y1="45122" x2="73006" y2="45122"/>
                        <a14:foregroundMark x1="74847" y1="46341" x2="78528" y2="53049"/>
                        <a14:foregroundMark x1="69939" y1="52439" x2="76687" y2="52439"/>
                        <a14:foregroundMark x1="80368" y1="58537" x2="80368" y2="58537"/>
                        <a14:foregroundMark x1="78528" y1="43902" x2="78528" y2="43902"/>
                        <a14:foregroundMark x1="29448" y1="44512" x2="29448" y2="44512"/>
                        <a14:foregroundMark x1="26994" y1="53659" x2="26994" y2="53659"/>
                        <a14:foregroundMark x1="25767" y1="54268" x2="25767" y2="54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2" y="7811"/>
            <a:ext cx="1368152" cy="1376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23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016" y="44624"/>
            <a:ext cx="5241064" cy="324036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i="1" dirty="0" smtClean="0">
                <a:ln>
                  <a:solidFill>
                    <a:srgbClr val="002060"/>
                  </a:solidFill>
                </a:ln>
              </a:rPr>
              <a:t>Туберкульоз</a:t>
            </a:r>
            <a:r>
              <a:rPr lang="vi-VN" sz="2000" dirty="0" smtClean="0"/>
              <a:t> (від лат. </a:t>
            </a:r>
            <a:r>
              <a:rPr lang="en-US" sz="2000" dirty="0" err="1" smtClean="0"/>
              <a:t>tuberculum</a:t>
            </a:r>
            <a:r>
              <a:rPr lang="en-US" sz="2000" dirty="0" smtClean="0"/>
              <a:t> — </a:t>
            </a:r>
            <a:r>
              <a:rPr lang="vi-VN" sz="2000" dirty="0" smtClean="0"/>
              <a:t>горбок), також </a:t>
            </a:r>
            <a:r>
              <a:rPr lang="vi-VN" sz="2400" b="1" i="1" dirty="0" smtClean="0">
                <a:ln w="3175">
                  <a:solidFill>
                    <a:srgbClr val="002060"/>
                  </a:solidFill>
                </a:ln>
              </a:rPr>
              <a:t>Сухоти</a:t>
            </a:r>
            <a:r>
              <a:rPr lang="vi-VN" sz="2000" dirty="0" smtClean="0"/>
              <a:t> — інфекційна хвороба, яка викликається мікобактеріями туберкульозу і характеризується утворенням специфічних гранульом в різноманітних органах та тканинах (найчастіше у легенях) і поліморфною клінічною картиною</a:t>
            </a:r>
            <a:r>
              <a:rPr lang="uk-UA" dirty="0" smtClean="0"/>
              <a:t>.</a:t>
            </a:r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76" t="4247" r="18093" b="9177"/>
          <a:stretch/>
        </p:blipFill>
        <p:spPr bwMode="auto">
          <a:xfrm>
            <a:off x="2339752" y="3072315"/>
            <a:ext cx="4824536" cy="3164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6300192" y="2612614"/>
            <a:ext cx="2496886" cy="919401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gency FB" pitchFamily="34" charset="0"/>
              </a:rPr>
              <a:t>2</a:t>
            </a:r>
            <a:r>
              <a:rPr kumimoji="0" lang="ru-RU" sz="2400" b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млрд. </a:t>
            </a:r>
            <a:r>
              <a:rPr kumimoji="0" lang="uk-UA" sz="2400" b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інфікованих</a:t>
            </a:r>
            <a:endParaRPr kumimoji="0" lang="uk-UA" sz="2400" b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ahoma" pitchFamily="34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339752" y="5845715"/>
            <a:ext cx="2945962" cy="783193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ahoma" pitchFamily="34" charset="0"/>
              </a:rPr>
              <a:t>9 мільйонів </a:t>
            </a: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ahoma" pitchFamily="34" charset="0"/>
              </a:rPr>
              <a:t>захворівших </a:t>
            </a:r>
            <a:r>
              <a:rPr kumimoji="0" lang="uk-UA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ahoma" pitchFamily="34" charset="0"/>
              </a:rPr>
              <a:t>на рік </a:t>
            </a:r>
          </a:p>
        </p:txBody>
      </p:sp>
    </p:spTree>
    <p:extLst>
      <p:ext uri="{BB962C8B-B14F-4D97-AF65-F5344CB8AC3E}">
        <p14:creationId xmlns:p14="http://schemas.microsoft.com/office/powerpoint/2010/main" val="24626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491880" y="116632"/>
            <a:ext cx="2520280" cy="7200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latin typeface="Comic Sans MS" pitchFamily="66" charset="0"/>
              </a:rPr>
              <a:t>Симптоми</a:t>
            </a:r>
            <a:endParaRPr lang="uk-UA" sz="3200" b="1" dirty="0"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51720" y="1124744"/>
            <a:ext cx="4824536" cy="417646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uk-UA" sz="2200" dirty="0" smtClean="0">
                <a:latin typeface="Comic Sans MS" pitchFamily="66" charset="0"/>
              </a:rPr>
              <a:t>кашель більше 2 тижнів;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sz="2200" dirty="0" smtClean="0">
                <a:latin typeface="Comic Sans MS" pitchFamily="66" charset="0"/>
              </a:rPr>
              <a:t>підвищена температура тіла більше 7 днів;</a:t>
            </a:r>
            <a:endParaRPr lang="uk-UA" sz="2200" dirty="0">
              <a:latin typeface="Comic Sans MS" pitchFamily="66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uk-UA" sz="2200" dirty="0" smtClean="0">
                <a:latin typeface="Comic Sans MS" pitchFamily="66" charset="0"/>
              </a:rPr>
              <a:t>поганий апетит;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sz="2200" dirty="0" smtClean="0">
                <a:latin typeface="Comic Sans MS" pitchFamily="66" charset="0"/>
              </a:rPr>
              <a:t>постійна слабкість;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sz="2200" dirty="0" smtClean="0">
                <a:latin typeface="Comic Sans MS" pitchFamily="66" charset="0"/>
              </a:rPr>
              <a:t>безпідставна втрата ваги;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sz="2200" dirty="0" smtClean="0">
                <a:latin typeface="Comic Sans MS" pitchFamily="66" charset="0"/>
              </a:rPr>
              <a:t>підвищена пітливість, особливо вночі;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sz="2200" dirty="0" smtClean="0">
                <a:latin typeface="Comic Sans MS" pitchFamily="66" charset="0"/>
              </a:rPr>
              <a:t>Задишка;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sz="2200" dirty="0" smtClean="0">
                <a:latin typeface="Comic Sans MS" pitchFamily="66" charset="0"/>
              </a:rPr>
              <a:t>біль в грудній клітині;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sz="2200" dirty="0" smtClean="0">
                <a:latin typeface="Comic Sans MS" pitchFamily="66" charset="0"/>
              </a:rPr>
              <a:t>крововідхаркування.</a:t>
            </a:r>
            <a:endParaRPr lang="uk-UA" sz="2200" dirty="0">
              <a:latin typeface="Comic Sans MS" pitchFamily="66" charset="0"/>
            </a:endParaRPr>
          </a:p>
        </p:txBody>
      </p:sp>
      <p:pic>
        <p:nvPicPr>
          <p:cNvPr id="6" name="Picture 35" descr="8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982" y="146084"/>
            <a:ext cx="1955676" cy="2346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part4_1"/>
          <p:cNvPicPr>
            <a:picLocks noChangeAspect="1" noChangeArrowheads="1"/>
          </p:cNvPicPr>
          <p:nvPr/>
        </p:nvPicPr>
        <p:blipFill>
          <a:blip r:embed="rId4">
            <a:lum bright="18000" contrast="-18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420888"/>
            <a:ext cx="2425770" cy="1983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7" descr="foto-full-37565-612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8" y="4570595"/>
            <a:ext cx="2209746" cy="2287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1" descr="2285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8" y="107949"/>
            <a:ext cx="2209746" cy="174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" descr="3(47)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15517" y="4731576"/>
            <a:ext cx="2365013" cy="1876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591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483768" y="116632"/>
            <a:ext cx="6048672" cy="1296144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Aft>
                <a:spcPct val="0"/>
              </a:spcAft>
            </a:pPr>
            <a:r>
              <a:rPr kumimoji="0" lang="uk-U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Внаслідок</a:t>
            </a:r>
            <a:r>
              <a:rPr kumimoji="0" lang="uk-UA" sz="2400" b="1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 </a:t>
            </a:r>
            <a:r>
              <a:rPr kumimoji="0" lang="uk-U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першої зустрічі з </a:t>
            </a:r>
          </a:p>
          <a:p>
            <a:pPr lvl="0" algn="ctr" fontAlgn="base">
              <a:spcAft>
                <a:spcPct val="0"/>
              </a:spcAft>
            </a:pPr>
            <a:r>
              <a:rPr kumimoji="0" lang="uk-U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M. </a:t>
            </a:r>
            <a:r>
              <a:rPr kumimoji="0" lang="uk-UA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tuberculosіs</a:t>
            </a:r>
            <a:r>
              <a:rPr kumimoji="0" lang="uk-U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 формується </a:t>
            </a:r>
            <a:r>
              <a:rPr kumimoji="0" lang="uk-U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</a:rPr>
              <a:t>первинний туберкульоз</a:t>
            </a:r>
            <a:endParaRPr kumimoji="0" lang="uk-UA" sz="32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pic>
        <p:nvPicPr>
          <p:cNvPr id="5" name="Picture 2" descr="PULMONES"/>
          <p:cNvPicPr>
            <a:picLocks noChangeAspect="1" noChangeArrowheads="1"/>
          </p:cNvPicPr>
          <p:nvPr/>
        </p:nvPicPr>
        <p:blipFill>
          <a:blip r:embed="rId2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5276312" cy="43277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1115616" y="3861048"/>
            <a:ext cx="304800" cy="304800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 rot="20943116">
            <a:off x="1677236" y="3557642"/>
            <a:ext cx="660559" cy="669494"/>
          </a:xfrm>
          <a:custGeom>
            <a:avLst/>
            <a:gdLst>
              <a:gd name="T0" fmla="*/ 628650 w 21600"/>
              <a:gd name="T1" fmla="*/ 0 h 21600"/>
              <a:gd name="T2" fmla="*/ 0 w 21600"/>
              <a:gd name="T3" fmla="*/ 342900 h 21600"/>
              <a:gd name="T4" fmla="*/ 628650 w 21600"/>
              <a:gd name="T5" fmla="*/ 685800 h 21600"/>
              <a:gd name="T6" fmla="*/ 838200 w 21600"/>
              <a:gd name="T7" fmla="*/ 3429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CC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Oval 4"/>
          <p:cNvSpPr>
            <a:spLocks noChangeArrowheads="1"/>
          </p:cNvSpPr>
          <p:nvPr/>
        </p:nvSpPr>
        <p:spPr bwMode="auto">
          <a:xfrm>
            <a:off x="2699792" y="3356992"/>
            <a:ext cx="304800" cy="304800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23728" y="6093296"/>
            <a:ext cx="5688632" cy="609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dirty="0">
                <a:solidFill>
                  <a:srgbClr val="0070C0"/>
                </a:solidFill>
                <a:latin typeface="Times New Roman" pitchFamily="18" charset="0"/>
              </a:rPr>
              <a:t>Первинні вогнища та первинний ТБ</a:t>
            </a:r>
          </a:p>
        </p:txBody>
      </p:sp>
    </p:spTree>
    <p:extLst>
      <p:ext uri="{BB962C8B-B14F-4D97-AF65-F5344CB8AC3E}">
        <p14:creationId xmlns:p14="http://schemas.microsoft.com/office/powerpoint/2010/main" val="334652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16632"/>
            <a:ext cx="4680520" cy="79208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Вторинний туберкульоз</a:t>
            </a:r>
            <a:endParaRPr lang="uk-UA" sz="1200" b="1" dirty="0"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91680" y="980728"/>
            <a:ext cx="4819778" cy="122413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35000"/>
              </a:spcBef>
              <a:spcAft>
                <a:spcPct val="0"/>
              </a:spcAft>
            </a:pPr>
            <a:r>
              <a:rPr kumimoji="0" lang="uk-UA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cs typeface="Andalus" pitchFamily="18" charset="-78"/>
              </a:rPr>
              <a:t>Розвивається на тлі придбаного імунітету  після перенесеної первинної інфекції</a:t>
            </a:r>
            <a:r>
              <a:rPr kumimoji="0" lang="uk-UA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.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14533" y="2348880"/>
            <a:ext cx="4680520" cy="1368152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kumimoji="0" lang="uk-UA" sz="2400" b="1" u="none" strike="noStrike" kern="0" cap="none" spc="0" normalizeH="0" baseline="0" noProof="0" dirty="0" smtClean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</a:rPr>
              <a:t>Реінфекція</a:t>
            </a:r>
            <a:r>
              <a:rPr kumimoji="0" lang="uk-UA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 – повторне зараження людини, що раніше вже перенесла первинну інфекцію.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3789040"/>
            <a:ext cx="6569408" cy="295232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Aft>
                <a:spcPct val="0"/>
              </a:spcAft>
            </a:pPr>
            <a:r>
              <a:rPr kumimoji="0" lang="uk-UA" sz="2400" b="1" i="0" u="none" strike="noStrike" kern="0" cap="none" spc="0" normalizeH="0" baseline="0" noProof="0" dirty="0" smtClean="0">
                <a:ln>
                  <a:solidFill>
                    <a:srgbClr val="00206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Ознаки вторинного ТБ: </a:t>
            </a:r>
          </a:p>
          <a:p>
            <a:pPr marL="342900" lvl="0" indent="-342900" fontAlgn="base">
              <a:spcAft>
                <a:spcPct val="0"/>
              </a:spcAft>
              <a:buClr>
                <a:srgbClr val="002060"/>
              </a:buClr>
              <a:buFont typeface="Arial" pitchFamily="34" charset="0"/>
              <a:buChar char="•"/>
            </a:pPr>
            <a:r>
              <a:rPr kumimoji="0" lang="uk-UA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велике ураження легенів, утворення каверн;</a:t>
            </a:r>
          </a:p>
          <a:p>
            <a:pPr marL="342900" lvl="0" indent="-342900" fontAlgn="base">
              <a:spcAft>
                <a:spcPct val="0"/>
              </a:spcAft>
              <a:buClr>
                <a:srgbClr val="002060"/>
              </a:buClr>
              <a:buFont typeface="Arial" pitchFamily="34" charset="0"/>
              <a:buChar char="•"/>
            </a:pPr>
            <a:r>
              <a:rPr kumimoji="0" lang="uk-UA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наявність мікобактерії туберкульозу в мокротинні; </a:t>
            </a:r>
          </a:p>
          <a:p>
            <a:pPr marL="342900" lvl="0" indent="-342900" fontAlgn="base">
              <a:spcAft>
                <a:spcPct val="0"/>
              </a:spcAft>
              <a:buClr>
                <a:srgbClr val="002060"/>
              </a:buClr>
              <a:buFont typeface="Arial" pitchFamily="34" charset="0"/>
              <a:buChar char="•"/>
            </a:pPr>
            <a:r>
              <a:rPr kumimoji="0" lang="uk-UA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ураження  верхніх часток легенів; </a:t>
            </a:r>
          </a:p>
          <a:p>
            <a:pPr marL="342900" lvl="0" indent="-342900" fontAlgn="base">
              <a:spcAft>
                <a:spcPct val="0"/>
              </a:spcAft>
              <a:buClr>
                <a:srgbClr val="002060"/>
              </a:buClr>
              <a:buFont typeface="Arial" pitchFamily="34" charset="0"/>
              <a:buChar char="•"/>
            </a:pPr>
            <a:r>
              <a:rPr kumimoji="0" lang="uk-UA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звичайна відсутність збільшення внутрішньо грудних лімфатичних вузлів. </a:t>
            </a: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pic>
        <p:nvPicPr>
          <p:cNvPr id="8" name="Picture 29" descr="Игоря Маренко, надышавшегося продуктами горения, мучает сильный кашель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3" r="5427"/>
          <a:stretch/>
        </p:blipFill>
        <p:spPr bwMode="auto">
          <a:xfrm>
            <a:off x="306046" y="1916832"/>
            <a:ext cx="1745674" cy="1752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1_-0031-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8" t="3409" r="3232" b="3409"/>
          <a:stretch/>
        </p:blipFill>
        <p:spPr bwMode="auto">
          <a:xfrm>
            <a:off x="6876256" y="116632"/>
            <a:ext cx="1872297" cy="1668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1" descr="1224068255_temp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293096"/>
            <a:ext cx="2304256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776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339752" y="188640"/>
            <a:ext cx="3024336" cy="79208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Comic Sans MS" pitchFamily="66" charset="0"/>
              </a:rPr>
              <a:t>Мікобактерії туберкульозу…</a:t>
            </a:r>
            <a:endParaRPr lang="uk-UA" sz="2400" b="1" dirty="0"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583" y="1988840"/>
            <a:ext cx="5655553" cy="460851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108000" lvl="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kumimoji="0" lang="uk-UA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 </a:t>
            </a:r>
            <a:r>
              <a:rPr kumimoji="0" lang="uk-UA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відносяться до сімейства променистих грибів, широко розповсюджених у природі;</a:t>
            </a:r>
          </a:p>
          <a:p>
            <a:pPr marL="108000" lvl="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kumimoji="0" lang="uk-UA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 мають вигляд тонких, трохи вигнутих, паличок довжиною 0,8-5 мкм, товщиною 0,3-0,5 мкм;</a:t>
            </a:r>
          </a:p>
          <a:p>
            <a:pPr marL="108000" lvl="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kumimoji="0" lang="uk-UA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 не утворюють спор і капсул;</a:t>
            </a:r>
          </a:p>
          <a:p>
            <a:pPr marL="108000" lvl="0" fontAlgn="base">
              <a:spcBef>
                <a:spcPct val="40000"/>
              </a:spcBef>
              <a:spcAft>
                <a:spcPct val="0"/>
              </a:spcAft>
              <a:buFontTx/>
              <a:buChar char="•"/>
            </a:pPr>
            <a:r>
              <a:rPr kumimoji="0" lang="uk-UA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 аероби, для їхнього нормального розвитку необхідний кисень;</a:t>
            </a:r>
          </a:p>
          <a:p>
            <a:pPr marL="108000" lvl="0" fontAlgn="base">
              <a:spcBef>
                <a:spcPct val="40000"/>
              </a:spcBef>
              <a:spcAft>
                <a:spcPct val="0"/>
              </a:spcAft>
              <a:buFontTx/>
              <a:buChar char="•"/>
            </a:pP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 найважливішою їхньою особливістю є </a:t>
            </a:r>
            <a:r>
              <a:rPr kumimoji="0" lang="uk-UA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кислото-</a:t>
            </a: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, </a:t>
            </a:r>
            <a:r>
              <a:rPr kumimoji="0" lang="uk-UA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спирто-</a:t>
            </a: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 і лугостійкість. </a:t>
            </a:r>
          </a:p>
        </p:txBody>
      </p:sp>
      <p:pic>
        <p:nvPicPr>
          <p:cNvPr id="6" name="Picture 16" descr="192602626348a518d12ac98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71280" y="1574068"/>
            <a:ext cx="4163963" cy="3578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945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51720" y="188640"/>
            <a:ext cx="3024336" cy="93610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kumimoji="0" lang="uk-U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МБТ чутливі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67944" y="1340768"/>
            <a:ext cx="4586808" cy="28803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kumimoji="0" lang="uk-UA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до сонячного проміння;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kumimoji="0" lang="uk-UA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УФ опромінення;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kumimoji="0" lang="uk-UA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впливу високих температур 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kumimoji="0" lang="uk-UA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розчинів, що містять хлор. 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79" y="4038947"/>
            <a:ext cx="3411441" cy="2270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366" y="749273"/>
            <a:ext cx="3572969" cy="2679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4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29730">
            <a:off x="5198927" y="3503804"/>
            <a:ext cx="3073641" cy="3350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224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403648" y="4744857"/>
            <a:ext cx="3384376" cy="149245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180000" lvl="0" indent="-180000" fontAlgn="base">
              <a:spcBef>
                <a:spcPts val="600"/>
              </a:spcBef>
              <a:spcAft>
                <a:spcPct val="0"/>
              </a:spcAft>
              <a:buFontTx/>
              <a:buChar char="•"/>
            </a:pPr>
            <a:r>
              <a:rPr kumimoji="0" lang="uk-UA" sz="2500" b="1" i="0" u="none" strike="noStrike" kern="0" cap="none" spc="0" normalizeH="0" baseline="0" noProof="0" dirty="0" smtClean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контактний</a:t>
            </a:r>
            <a:r>
              <a:rPr kumimoji="0" lang="uk-UA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 (через ушкоджену шкіру або слизові оболонки).</a:t>
            </a:r>
            <a:endParaRPr kumimoji="0" lang="ru-RU" sz="2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116632"/>
            <a:ext cx="5904656" cy="12166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72000" lvl="0" indent="-144000" algn="ctr" fontAlgn="base">
              <a:spcBef>
                <a:spcPts val="600"/>
              </a:spcBef>
              <a:spcAft>
                <a:spcPct val="0"/>
              </a:spcAft>
            </a:pPr>
            <a:r>
              <a:rPr kumimoji="0" lang="uk-UA" sz="2400" b="1" i="0" u="none" strike="noStrike" kern="0" cap="none" spc="0" normalizeH="0" baseline="0" noProof="0" dirty="0" smtClean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Основне джерело інфекції – </a:t>
            </a:r>
          </a:p>
          <a:p>
            <a:pPr marL="72000" lvl="0" indent="-144000" algn="ctr" fontAlgn="base">
              <a:spcBef>
                <a:spcPts val="600"/>
              </a:spcBef>
              <a:spcAft>
                <a:spcPct val="0"/>
              </a:spcAft>
            </a:pPr>
            <a:r>
              <a:rPr kumimoji="0" lang="uk-UA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хворі легеневою формою туберкульозу, </a:t>
            </a:r>
          </a:p>
          <a:p>
            <a:pPr marL="72000" lvl="0" indent="-144000" algn="ctr" fontAlgn="base">
              <a:spcBef>
                <a:spcPts val="600"/>
              </a:spcBef>
              <a:spcAft>
                <a:spcPct val="0"/>
              </a:spcAft>
            </a:pPr>
            <a:r>
              <a:rPr kumimoji="0" lang="uk-UA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у мокротинні яких виявляють МБТ.</a:t>
            </a:r>
            <a:endParaRPr kumimoji="0" lang="ru-RU" sz="2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7151" y="2564904"/>
            <a:ext cx="5146937" cy="14401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180000" lvl="0" indent="-180000" fontAlgn="base">
              <a:spcBef>
                <a:spcPts val="600"/>
              </a:spcBef>
              <a:spcAft>
                <a:spcPct val="0"/>
              </a:spcAft>
              <a:buFontTx/>
              <a:buChar char="•"/>
            </a:pPr>
            <a:r>
              <a:rPr kumimoji="0" lang="uk-UA" sz="2500" b="1" i="0" u="none" strike="noStrike" kern="0" cap="none" spc="0" normalizeH="0" baseline="0" noProof="0" dirty="0" smtClean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аерогенний шлях </a:t>
            </a:r>
            <a:r>
              <a:rPr kumimoji="0" lang="uk-UA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- більше 95%:</a:t>
            </a:r>
          </a:p>
          <a:p>
            <a:pPr marL="180000" lvl="0" indent="-180000" fontAlgn="base">
              <a:spcBef>
                <a:spcPts val="600"/>
              </a:spcBef>
              <a:spcAft>
                <a:spcPct val="0"/>
              </a:spcAft>
            </a:pPr>
            <a:r>
              <a:rPr kumimoji="0" lang="uk-UA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  - повітряно-краплинний </a:t>
            </a:r>
          </a:p>
          <a:p>
            <a:pPr marL="180000" lvl="0" indent="-180000" fontAlgn="base">
              <a:spcBef>
                <a:spcPts val="600"/>
              </a:spcBef>
              <a:spcAft>
                <a:spcPct val="0"/>
              </a:spcAft>
            </a:pPr>
            <a:r>
              <a:rPr kumimoji="0" lang="uk-UA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   - повітряно-пиловий</a:t>
            </a:r>
            <a:r>
              <a:rPr kumimoji="0" lang="uk-UA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.</a:t>
            </a:r>
          </a:p>
        </p:txBody>
      </p:sp>
      <p:pic>
        <p:nvPicPr>
          <p:cNvPr id="6" name="Picture 17" descr="19b213e2ec764bdc98ead48b84d0263c_ful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34988"/>
            <a:ext cx="2133600" cy="1485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771800" y="1556792"/>
            <a:ext cx="5814646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ts val="600"/>
              </a:spcBef>
              <a:spcAft>
                <a:spcPct val="0"/>
              </a:spcAft>
            </a:pPr>
            <a:r>
              <a:rPr kumimoji="0" lang="uk-UA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otype Corsiva" pitchFamily="66" charset="0"/>
              </a:rPr>
              <a:t>Шляхи передачі туберкульозу:</a:t>
            </a:r>
            <a:endParaRPr kumimoji="0" lang="uk-UA" sz="2400" b="0" i="0" u="none" strike="noStrike" kern="0" cap="none" spc="0" normalizeH="0" baseline="0" noProof="0" dirty="0" smtClean="0">
              <a:ln>
                <a:noFill/>
              </a:ln>
              <a:solidFill>
                <a:srgbClr val="FAFA20"/>
              </a:solidFill>
              <a:effectLst/>
              <a:uLnTx/>
              <a:uFillTx/>
              <a:latin typeface="Monotype Corsiva" pitchFamily="66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67944" y="3501007"/>
            <a:ext cx="4608511" cy="1440161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144000" lvl="0" indent="-180000" fontAlgn="base">
              <a:spcBef>
                <a:spcPts val="600"/>
              </a:spcBef>
              <a:spcAft>
                <a:spcPct val="0"/>
              </a:spcAft>
              <a:buFontTx/>
              <a:buChar char="•"/>
            </a:pPr>
            <a:r>
              <a:rPr kumimoji="0" lang="uk-UA" sz="2500" b="1" i="0" u="none" strike="noStrike" kern="0" cap="none" spc="0" normalizeH="0" baseline="0" noProof="0" dirty="0" smtClean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аліментарний</a:t>
            </a:r>
            <a:r>
              <a:rPr kumimoji="0" lang="uk-UA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 (при вживанні не пастеризованого молока від хворих корів).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00" t="8294"/>
          <a:stretch/>
        </p:blipFill>
        <p:spPr bwMode="auto">
          <a:xfrm>
            <a:off x="6732240" y="4797152"/>
            <a:ext cx="2105025" cy="1843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1917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635896" y="188640"/>
            <a:ext cx="4248472" cy="136815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uk-UA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Туберкульоз не передається: </a:t>
            </a:r>
            <a:endParaRPr lang="uk-UA" sz="16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949277"/>
            <a:ext cx="3301425" cy="3648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95536" y="2132856"/>
            <a:ext cx="5400600" cy="33078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144000" lvl="0" indent="-72000" fontAlgn="base">
              <a:spcBef>
                <a:spcPts val="600"/>
              </a:spcBef>
              <a:spcAft>
                <a:spcPct val="0"/>
              </a:spcAft>
              <a:buFontTx/>
              <a:buChar char="•"/>
            </a:pPr>
            <a: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 через їжу й воду;</a:t>
            </a:r>
          </a:p>
          <a:p>
            <a:pPr marL="144000" lvl="0" indent="-72000" fontAlgn="base">
              <a:spcBef>
                <a:spcPts val="600"/>
              </a:spcBef>
              <a:spcAft>
                <a:spcPct val="0"/>
              </a:spcAft>
              <a:buFontTx/>
              <a:buChar char="•"/>
            </a:pPr>
            <a: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 статевим шляхом; </a:t>
            </a:r>
          </a:p>
          <a:p>
            <a:pPr marL="144000" lvl="0" indent="-72000" fontAlgn="base">
              <a:spcBef>
                <a:spcPts val="600"/>
              </a:spcBef>
              <a:spcAft>
                <a:spcPct val="0"/>
              </a:spcAft>
              <a:buFontTx/>
              <a:buChar char="•"/>
            </a:pPr>
            <a: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 через кров при переливанні;</a:t>
            </a:r>
          </a:p>
          <a:p>
            <a:pPr marL="144000" lvl="0" indent="-72000" fontAlgn="base">
              <a:spcBef>
                <a:spcPts val="600"/>
              </a:spcBef>
              <a:spcAft>
                <a:spcPct val="0"/>
              </a:spcAft>
              <a:buFontTx/>
              <a:buChar char="•"/>
            </a:pPr>
            <a: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</a:rPr>
              <a:t> через укуси комарів</a:t>
            </a:r>
            <a:r>
              <a:rPr kumimoji="0" lang="uk-UA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</a:rPr>
              <a:t>.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3522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374</TotalTime>
  <Words>530</Words>
  <Application>Microsoft Office PowerPoint</Application>
  <PresentationFormat>Экран (4:3)</PresentationFormat>
  <Paragraphs>76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Маруха Г.А.</cp:lastModifiedBy>
  <cp:revision>40</cp:revision>
  <dcterms:created xsi:type="dcterms:W3CDTF">2012-03-09T09:14:24Z</dcterms:created>
  <dcterms:modified xsi:type="dcterms:W3CDTF">2024-03-13T10:44:52Z</dcterms:modified>
</cp:coreProperties>
</file>